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38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7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52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274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4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54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27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0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76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54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20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99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48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2022.05.18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gueoflegends.fandom.com/ru/wiki/%D0%A0%D0%B0%D1%81%D0%BA%D1%80%D1%8B%D1%82%D0%B0%D1%8F_%D0%BA%D0%BD%D0%B8%D0%B3%D0%B0_%D0%B7%D0%B0%D0%BA%D0%BB%D0%B8%D0%BD%D0%B0%D0%BD%D0%B8%D0%B9_(%D0%A0%D1%83%D0%BD%D0%B0)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leagueoflegends.fandom.com/ru/wiki/%D0%9E%D0%B1%D0%B7%D0%BE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6.xml"/><Relationship Id="rId7" Type="http://schemas.openxmlformats.org/officeDocument/2006/relationships/slide" Target="slide1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slide" Target="slide10.xml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p.leagueoflegends.com/ru_RU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Механики </a:t>
            </a:r>
            <a:r>
              <a:rPr lang="en-US" dirty="0" smtClean="0"/>
              <a:t>League of legends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студент группы 606-11 Демьянцев </a:t>
            </a:r>
            <a:r>
              <a:rPr lang="ru-RU" dirty="0" err="1" smtClean="0"/>
              <a:t>В.в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875" y="105568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1">
        <p:fade/>
      </p:transition>
    </mc:Choice>
    <mc:Fallback xmlns="">
      <p:transition spd="med" advTm="1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788" numSld="999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21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РУНЫ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Руна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особое </a:t>
            </a:r>
            <a:r>
              <a:rPr lang="ru-RU" dirty="0" err="1" smtClean="0">
                <a:solidFill>
                  <a:schemeClr val="tx2"/>
                </a:solidFill>
              </a:rPr>
              <a:t>зачарование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>
                <a:solidFill>
                  <a:schemeClr val="tx2"/>
                </a:solidFill>
              </a:rPr>
              <a:t>которое могут использовать игроки перед началом </a:t>
            </a:r>
            <a:r>
              <a:rPr lang="ru-RU" dirty="0" smtClean="0">
                <a:solidFill>
                  <a:schemeClr val="tx2"/>
                </a:solidFill>
              </a:rPr>
              <a:t>боя. </a:t>
            </a:r>
            <a:r>
              <a:rPr lang="ru-RU" dirty="0">
                <a:solidFill>
                  <a:schemeClr val="tx2"/>
                </a:solidFill>
              </a:rPr>
              <a:t>Эти </a:t>
            </a:r>
            <a:r>
              <a:rPr lang="ru-RU" dirty="0" err="1">
                <a:solidFill>
                  <a:schemeClr val="tx2"/>
                </a:solidFill>
              </a:rPr>
              <a:t>зачарования</a:t>
            </a:r>
            <a:r>
              <a:rPr lang="ru-RU" dirty="0">
                <a:solidFill>
                  <a:schemeClr val="tx2"/>
                </a:solidFill>
              </a:rPr>
              <a:t> призваны подчеркнуть те или другие </a:t>
            </a:r>
            <a:r>
              <a:rPr lang="ru-RU" dirty="0" smtClean="0">
                <a:solidFill>
                  <a:schemeClr val="tx2"/>
                </a:solidFill>
              </a:rPr>
              <a:t>стороны чемпиона.</a:t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48721"/>
      </p:ext>
    </p:extLst>
  </p:cSld>
  <p:clrMapOvr>
    <a:masterClrMapping/>
  </p:clrMapOvr>
  <p:transition spd="slow" advTm="2198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Перед началом каждого матча игрок может выбрать руны, которые он хочет использовать. Набор рун состоит из одной </a:t>
            </a:r>
            <a:r>
              <a:rPr lang="ru-RU" b="1" dirty="0"/>
              <a:t>Ключевой руны</a:t>
            </a:r>
            <a:r>
              <a:rPr lang="ru-RU" dirty="0"/>
              <a:t> и пяти </a:t>
            </a:r>
            <a:r>
              <a:rPr lang="ru-RU" b="1" dirty="0"/>
              <a:t>дополнительных рун</a:t>
            </a:r>
            <a:r>
              <a:rPr lang="ru-RU" dirty="0"/>
              <a:t>, которые объединяются в одну оформленную </a:t>
            </a:r>
            <a:r>
              <a:rPr lang="ru-RU" b="1" dirty="0"/>
              <a:t>Страницу рун</a:t>
            </a:r>
            <a:r>
              <a:rPr lang="ru-RU" dirty="0"/>
              <a:t>. Страница рун может быть отредактирована перед матчем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>В основном пути на выбор дается одна Ключевая руна и 3 дополнительных. Дополнительные руны разделены на три строки, из каждой строки можно выбрать только одну руну. Во второстепенном пути можно выбрать только 2 дополнительные руны.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https://static.wikia.nocookie.net/leagueoflegends/images/7/7a/Articles.scr2.png/revision/latest/scale-to-width-down/1000?cb=20180209165708&amp;path-prefix=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603500"/>
            <a:ext cx="5857512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05304"/>
      </p:ext>
    </p:extLst>
  </p:cSld>
  <p:clrMapOvr>
    <a:masterClrMapping/>
  </p:clrMapOvr>
  <p:transition spd="slow" advTm="441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dirty="0" smtClean="0"/>
              <a:t>ЗАКЛИНАНИЕ</a:t>
            </a:r>
            <a:br>
              <a:rPr lang="ru-RU" dirty="0" smtClean="0"/>
            </a:br>
            <a:r>
              <a:rPr lang="ru-RU" dirty="0" smtClean="0"/>
              <a:t>ПРИЗЫВАТЕЛЯ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Заклинание призывателя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- </a:t>
            </a:r>
            <a:r>
              <a:rPr lang="ru-RU" dirty="0">
                <a:solidFill>
                  <a:schemeClr val="tx2"/>
                </a:solidFill>
              </a:rPr>
              <a:t>это особое умение, которое могут использовать игроки на Полях Правосудия.</a:t>
            </a: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>Основное отличие заклинаний призывателя от умений заключается в том, что они не связаны с чемпионами: любому чемпиону можно назначить любое заклинание призывателя.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1409"/>
      </p:ext>
    </p:extLst>
  </p:cSld>
  <p:clrMapOvr>
    <a:masterClrMapping/>
  </p:clrMapOvr>
  <p:transition spd="slow" advTm="2969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Выбор заклинания осуществляется перед матчем в меню выбора чемпиона. Каждый игрок может выбрать только два заклинания призывателя на игру из предложенного списка.</a:t>
            </a:r>
          </a:p>
          <a:p>
            <a:pPr fontAlgn="base"/>
            <a:r>
              <a:rPr lang="ru-RU" dirty="0"/>
              <a:t>Они не требуют затрат ресурсов, однако обладают большим временем перезарядки, что заставляет игрока тщательно продумать последствия использования заклинания здесь и сейчас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Заклинания призывателя не связаны с чемпионом и призваны подчеркнуть его сильные стороны или компенсировать слабые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Раскрытая книга заклинани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488" y="-41751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22" y="2603500"/>
            <a:ext cx="5358296" cy="3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04"/>
      </p:ext>
    </p:extLst>
  </p:cSld>
  <p:clrMapOvr>
    <a:masterClrMapping/>
  </p:clrMapOvr>
  <p:transition spd="slow" advTm="3482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МИНЬОНЫ И ЛЕСНЫЕ МОНСТРЫ	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6479176" y="1166949"/>
            <a:ext cx="5190309" cy="5691051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Миньоны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маленькие существа, живущие на различных Полях Правосудия. Являются расходными бойцами, которые появляются через равные промежутки времени и сразу же отправляются в бой по определенным для них линиям. Миньоны контролируются искусственным интеллектом игры и в бою способны использовать только </a:t>
            </a:r>
            <a:r>
              <a:rPr lang="ru-RU" dirty="0" err="1">
                <a:solidFill>
                  <a:schemeClr val="tx2"/>
                </a:solidFill>
              </a:rPr>
              <a:t>автоатаки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pPr fontAlgn="base"/>
            <a:r>
              <a:rPr lang="ru-RU" b="1" dirty="0">
                <a:solidFill>
                  <a:schemeClr val="tx2"/>
                </a:solidFill>
              </a:rPr>
              <a:t>Монстры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нейтральные </a:t>
            </a:r>
            <a:r>
              <a:rPr lang="ru-RU" dirty="0" smtClean="0">
                <a:solidFill>
                  <a:schemeClr val="tx2"/>
                </a:solidFill>
              </a:rPr>
              <a:t>бойцы. </a:t>
            </a:r>
            <a:r>
              <a:rPr lang="ru-RU" dirty="0">
                <a:solidFill>
                  <a:schemeClr val="tx2"/>
                </a:solidFill>
              </a:rPr>
              <a:t>В отличие от миньонов, монстры не сражаются ни с одной командой и не станут нападать на чемпиона без причины.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57105"/>
      </p:ext>
    </p:extLst>
  </p:cSld>
  <p:clrMapOvr>
    <a:masterClrMapping/>
  </p:clrMapOvr>
  <p:transition spd="slow" advTm="2588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РОЛИ МИНЬИОНОВ И МОНСТРОВ</a:t>
            </a:r>
            <a:endParaRPr lang="ru-RU" dirty="0"/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154954" y="2603500"/>
            <a:ext cx="5576771" cy="350229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>Миньоны </a:t>
            </a:r>
            <a:r>
              <a:rPr lang="ru-RU" dirty="0" err="1" smtClean="0">
                <a:solidFill>
                  <a:schemeClr val="tx1"/>
                </a:solidFill>
                <a:latin typeface="+mj-lt"/>
              </a:rPr>
              <a:t>создаюь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 динамику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и определение расстановки сил на линии. По фронту боя миньонов обычно проходит фронт чемпионов и сфера влияния соответствующей команды. Своими действиями чемпионы могут сдвигать этот фронт ближе или дальше к своим строениям или вовсе его останавливать. </a:t>
            </a:r>
            <a:endParaRPr lang="ru-RU" dirty="0" smtClean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>Миньоны и монстры являются источником </a:t>
            </a:r>
            <a:r>
              <a:rPr lang="ru-RU" dirty="0">
                <a:solidFill>
                  <a:schemeClr val="tx1"/>
                </a:solidFill>
                <a:latin typeface="+mj-lt"/>
              </a:rPr>
              <a:t>золота для </a:t>
            </a:r>
            <a:r>
              <a:rPr lang="ru-RU" dirty="0" smtClean="0">
                <a:solidFill>
                  <a:schemeClr val="tx1"/>
                </a:solidFill>
                <a:latin typeface="+mj-lt"/>
              </a:rPr>
              <a:t>и опыта. </a:t>
            </a:r>
          </a:p>
          <a:p>
            <a:pPr lvl="0" fontAlgn="base"/>
            <a:r>
              <a:rPr lang="ru-RU" altLang="ru-RU" dirty="0">
                <a:solidFill>
                  <a:schemeClr val="tx1"/>
                </a:solidFill>
                <a:latin typeface="+mj-lt"/>
                <a:ea typeface="rubik"/>
              </a:rPr>
              <a:t>большие и особенно эпические монстры являются источниками ценных усилений. </a:t>
            </a:r>
            <a:endParaRPr lang="ru-RU" altLang="ru-RU" sz="1050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ru-RU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+mj-lt"/>
              </a:rPr>
            </a:b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1" name="Picture 5" descr="https://static.wikia.nocookie.net/leagueoflegends/images/4/4d/Minions.png/revision/latest/scale-to-width-down/300?cb=2017072700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2603500"/>
            <a:ext cx="4841875" cy="350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64399"/>
      </p:ext>
    </p:extLst>
  </p:cSld>
  <p:clrMapOvr>
    <a:masterClrMapping/>
  </p:clrMapOvr>
  <p:transition spd="slow" advTm="534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ВИДЫ МИНЬОНОВ	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half" idx="18"/>
          </p:nvPr>
        </p:nvSpPr>
        <p:spPr>
          <a:xfrm>
            <a:off x="-1" y="4746171"/>
            <a:ext cx="4394875" cy="1963216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Миньон-воин</a:t>
            </a:r>
            <a:r>
              <a:rPr lang="ru-RU" dirty="0" smtClean="0">
                <a:solidFill>
                  <a:schemeClr val="tx1"/>
                </a:solidFill>
              </a:rPr>
              <a:t> - </a:t>
            </a:r>
            <a:r>
              <a:rPr lang="ru-RU" dirty="0">
                <a:solidFill>
                  <a:schemeClr val="tx1"/>
                </a:solidFill>
              </a:rPr>
              <a:t>сражается с врагами вплотную. 3 миньона ближнего боя появляются в каждой </a:t>
            </a:r>
            <a:r>
              <a:rPr lang="ru-RU" dirty="0" smtClean="0">
                <a:solidFill>
                  <a:schemeClr val="tx1"/>
                </a:solidFill>
              </a:rPr>
              <a:t>волне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b="1" dirty="0" smtClean="0">
                <a:solidFill>
                  <a:schemeClr val="tx1"/>
                </a:solidFill>
              </a:rPr>
              <a:t>миньон-маг</a:t>
            </a:r>
            <a:r>
              <a:rPr lang="ru-RU" dirty="0" smtClean="0">
                <a:solidFill>
                  <a:schemeClr val="tx1"/>
                </a:solidFill>
              </a:rPr>
              <a:t> - </a:t>
            </a:r>
            <a:r>
              <a:rPr lang="ru-RU" dirty="0">
                <a:solidFill>
                  <a:schemeClr val="tx1"/>
                </a:solidFill>
              </a:rPr>
              <a:t>атакует врагов издалека. Они наименее выносливые из всех миньонов, но в начале матча представляют угрозу для чемпионов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Текст 30"/>
          <p:cNvSpPr>
            <a:spLocks noGrp="1"/>
          </p:cNvSpPr>
          <p:nvPr>
            <p:ph type="body" sz="half" idx="19"/>
          </p:nvPr>
        </p:nvSpPr>
        <p:spPr>
          <a:xfrm>
            <a:off x="4394874" y="4746170"/>
            <a:ext cx="3251302" cy="211183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1"/>
                </a:solidFill>
              </a:rPr>
              <a:t>Осадные </a:t>
            </a:r>
            <a:r>
              <a:rPr lang="ru-RU" b="1" dirty="0" smtClean="0">
                <a:solidFill>
                  <a:schemeClr val="tx1"/>
                </a:solidFill>
              </a:rPr>
              <a:t>миньоны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это сильные миньоны дальнего боя. </a:t>
            </a:r>
            <a:r>
              <a:rPr lang="ru-RU" dirty="0" smtClean="0">
                <a:solidFill>
                  <a:schemeClr val="tx1"/>
                </a:solidFill>
              </a:rPr>
              <a:t>Сначала </a:t>
            </a:r>
            <a:r>
              <a:rPr lang="ru-RU" dirty="0">
                <a:solidFill>
                  <a:schemeClr val="tx1"/>
                </a:solidFill>
              </a:rPr>
              <a:t>они появляются в каждой третьей волне, с 15:00 - в каждой второй, с 25:00 - в каждой волне. Если вражеский ингибитор этой линии был разрушен, осадные миньоны появляться перестанут.</a:t>
            </a:r>
          </a:p>
        </p:txBody>
      </p:sp>
      <p:sp>
        <p:nvSpPr>
          <p:cNvPr id="22" name="Текст 16"/>
          <p:cNvSpPr txBox="1">
            <a:spLocks/>
          </p:cNvSpPr>
          <p:nvPr/>
        </p:nvSpPr>
        <p:spPr>
          <a:xfrm>
            <a:off x="9044991" y="3434444"/>
            <a:ext cx="314700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Текст 19"/>
          <p:cNvSpPr txBox="1">
            <a:spLocks/>
          </p:cNvSpPr>
          <p:nvPr/>
        </p:nvSpPr>
        <p:spPr>
          <a:xfrm>
            <a:off x="9044991" y="4010707"/>
            <a:ext cx="3147009" cy="2847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125" name="Picture 5" descr="https://static.wikia.nocookie.net/leagueoflegends/images/0/01/Minion_Melee_Render.png/revision/latest/scale-to-width-down/350?cb=20170502013006"/>
          <p:cNvPicPr>
            <a:picLocks noGrp="1" noChangeAspect="1" noChangeArrowheads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r="14270"/>
          <a:stretch>
            <a:fillRect/>
          </a:stretch>
        </p:blipFill>
        <p:spPr bwMode="auto">
          <a:xfrm>
            <a:off x="1522099" y="2494418"/>
            <a:ext cx="2218544" cy="13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static.wikia.nocookie.net/leagueoflegends/images/a/ae/Minion_Caster_Render.png/revision/latest/scale-to-width-down/350?cb=201705020130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0" y="3734489"/>
            <a:ext cx="3429405" cy="9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https://static.wikia.nocookie.net/leagueoflegends/images/d/df/Minion_Siege_Render.png/revision/latest/scale-to-width-down/1000?cb=2017050200535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7" y="2851469"/>
            <a:ext cx="3198919" cy="15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57" y="2851469"/>
            <a:ext cx="4726907" cy="1673291"/>
          </a:xfrm>
          <a:prstGeom prst="rect">
            <a:avLst/>
          </a:prstGeom>
        </p:spPr>
      </p:pic>
      <p:sp>
        <p:nvSpPr>
          <p:cNvPr id="46" name="Текст 45"/>
          <p:cNvSpPr>
            <a:spLocks noGrp="1"/>
          </p:cNvSpPr>
          <p:nvPr>
            <p:ph type="body" sz="half" idx="20"/>
          </p:nvPr>
        </p:nvSpPr>
        <p:spPr>
          <a:xfrm>
            <a:off x="7698558" y="4655530"/>
            <a:ext cx="4493442" cy="2202470"/>
          </a:xfrm>
        </p:spPr>
        <p:txBody>
          <a:bodyPr>
            <a:normAutofit/>
          </a:bodyPr>
          <a:lstStyle/>
          <a:p>
            <a:pPr lvl="0"/>
            <a:r>
              <a:rPr lang="ru-RU" altLang="ru-RU" b="1" dirty="0" err="1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Суперминьоны</a:t>
            </a:r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 появляются на линии, если вражеский ингибитор на неё был уничтожен. Это самые сильные миньоны и могут представлять опасность для раненых чемпионов. Они продолжат появляться в каждой волне до восстановления ингибитора. Появляются первыми в волне и заменяют своих Осадных собратьев.</a:t>
            </a:r>
            <a:endParaRPr lang="ru-RU" altLang="ru-RU" sz="9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endParaRPr lang="ru-RU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7915"/>
      </p:ext>
    </p:extLst>
  </p:cSld>
  <p:clrMapOvr>
    <a:masterClrMapping/>
  </p:clrMapOvr>
  <p:transition spd="slow" advTm="2776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ЛЕСНЫЕ МОНСТРЫ</a:t>
            </a:r>
            <a:endParaRPr lang="ru-RU" dirty="0"/>
          </a:p>
        </p:txBody>
      </p:sp>
      <p:pic>
        <p:nvPicPr>
          <p:cNvPr id="6146" name="Picture 2" descr="Sight 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603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4"/>
          <p:cNvSpPr txBox="1">
            <a:spLocks/>
          </p:cNvSpPr>
          <p:nvPr/>
        </p:nvSpPr>
        <p:spPr>
          <a:xfrm>
            <a:off x="1176338" y="2603500"/>
            <a:ext cx="4941046" cy="3178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обитают между линиями в области карты, называемой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Лес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нейтральны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ru-RU" dirty="0" smtClean="0">
                <a:solidFill>
                  <a:schemeClr val="tx1"/>
                </a:solidFill>
              </a:rPr>
              <a:t>враждебны для обеих команд.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Монстры по умолчанию скрыты туманов войны.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148" name="Picture 4" descr="https://static.wikia.nocookie.net/leagueoflegends/images/d/d6/Monsters_Summoners_Rift.jpg/revision/latest/scale-to-width-down/400?cb=20201013124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80" y="2603500"/>
            <a:ext cx="4954854" cy="27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60482"/>
      </p:ext>
    </p:extLst>
  </p:cSld>
  <p:clrMapOvr>
    <a:masterClrMapping/>
  </p:clrMapOvr>
  <p:transition spd="slow" advTm="3912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КЛАССИФИКАЦИЯ МОНСТРОВ</a:t>
            </a:r>
            <a:endParaRPr lang="ru-RU" dirty="0"/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176337" y="2603500"/>
            <a:ext cx="5355091" cy="36927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solidFill>
                  <a:schemeClr val="tx2"/>
                </a:solidFill>
              </a:rPr>
              <a:t>Всех монстров можно разделить на 4 основные группы: малые, средние, большие и эпические. Малые и средние монстры живут вместе, большие и эпические обычно существуют поодиночке. Место обитания группы малых и средних монстров или одного большого называют "лагерем", или, в случае эпического, - "логовом</a:t>
            </a:r>
            <a:r>
              <a:rPr lang="ru-RU" dirty="0" smtClean="0">
                <a:solidFill>
                  <a:schemeClr val="tx2"/>
                </a:solidFill>
              </a:rPr>
              <a:t>".</a:t>
            </a:r>
          </a:p>
          <a:p>
            <a:pPr fontAlgn="base"/>
            <a:endParaRPr lang="ru-RU" dirty="0" smtClean="0">
              <a:solidFill>
                <a:schemeClr val="tx2"/>
              </a:solidFill>
            </a:endParaRPr>
          </a:p>
          <a:p>
            <a:pPr marL="0" indent="0" fontAlgn="base">
              <a:buNone/>
            </a:pPr>
            <a:endParaRPr lang="ru-RU" dirty="0" smtClean="0">
              <a:solidFill>
                <a:schemeClr val="tx2"/>
              </a:solidFill>
            </a:endParaRPr>
          </a:p>
          <a:p>
            <a:pPr fontAlgn="base"/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 Ущелье </a:t>
            </a:r>
            <a:r>
              <a:rPr lang="ru-RU" dirty="0" err="1">
                <a:solidFill>
                  <a:schemeClr val="tx2"/>
                </a:solidFill>
              </a:rPr>
              <a:t>призывателей</a:t>
            </a:r>
            <a:r>
              <a:rPr lang="ru-RU" dirty="0">
                <a:solidFill>
                  <a:schemeClr val="tx2"/>
                </a:solidFill>
              </a:rPr>
              <a:t> существует 14 лагерей (по 3 на каждый квадрант плюс 2 Трусливых краба) и 2 логова эпических монстров. В Проклятом лесу - 6 лагерей (по 3 на каждой половине) и 1 логово.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7170" name="Picture 2" descr="League of Legends — Руководство по прокачке в лесу (Jungle) | Green  Pistachio | Яндекс Дзе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2603500"/>
            <a:ext cx="3194866" cy="17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Барон Нашор | League of Legends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4430110"/>
            <a:ext cx="3194865" cy="21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6033"/>
      </p:ext>
    </p:extLst>
  </p:cSld>
  <p:clrMapOvr>
    <a:masterClrMapping/>
  </p:clrMapOvr>
  <p:transition spd="slow" advTm="2889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95559" y="1184365"/>
            <a:ext cx="4887138" cy="517289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Строение</a:t>
            </a:r>
            <a:r>
              <a:rPr lang="ru-RU" dirty="0">
                <a:solidFill>
                  <a:schemeClr val="tx2"/>
                </a:solidFill>
              </a:rPr>
              <a:t> — общее название оборонительных </a:t>
            </a:r>
            <a:r>
              <a:rPr lang="ru-RU" dirty="0" smtClean="0">
                <a:solidFill>
                  <a:schemeClr val="tx2"/>
                </a:solidFill>
              </a:rPr>
              <a:t>сооружений.</a:t>
            </a:r>
          </a:p>
        </p:txBody>
      </p:sp>
    </p:spTree>
    <p:extLst>
      <p:ext uri="{BB962C8B-B14F-4D97-AF65-F5344CB8AC3E}">
        <p14:creationId xmlns:p14="http://schemas.microsoft.com/office/powerpoint/2010/main" val="1645240928"/>
      </p:ext>
    </p:extLst>
  </p:cSld>
  <p:clrMapOvr>
    <a:masterClrMapping/>
  </p:clrMapOvr>
  <p:transition spd="slow" advTm="185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hlinkClick r:id="rId2" action="ppaction://hlinksldjump"/>
              </a:rPr>
              <a:t>Введение</a:t>
            </a:r>
            <a:endParaRPr lang="ru-RU" dirty="0" smtClean="0"/>
          </a:p>
          <a:p>
            <a:r>
              <a:rPr lang="ru-RU" dirty="0" smtClean="0">
                <a:hlinkClick r:id="rId3" action="ppaction://hlinksldjump"/>
              </a:rPr>
              <a:t>Предметы</a:t>
            </a:r>
            <a:endParaRPr lang="ru-RU" dirty="0" smtClean="0"/>
          </a:p>
          <a:p>
            <a:r>
              <a:rPr lang="ru-RU" dirty="0" smtClean="0">
                <a:hlinkClick r:id="rId4" action="ppaction://hlinksldjump"/>
              </a:rPr>
              <a:t>Руны</a:t>
            </a:r>
            <a:endParaRPr lang="ru-RU" dirty="0" smtClean="0"/>
          </a:p>
          <a:p>
            <a:r>
              <a:rPr lang="ru-RU" dirty="0" smtClean="0">
                <a:hlinkClick r:id="rId5" action="ppaction://hlinksldjump"/>
              </a:rPr>
              <a:t>Заклинания призывателя</a:t>
            </a:r>
            <a:endParaRPr lang="ru-RU" dirty="0" smtClean="0"/>
          </a:p>
          <a:p>
            <a:r>
              <a:rPr lang="ru-RU" dirty="0" smtClean="0">
                <a:hlinkClick r:id="rId6" action="ppaction://hlinksldjump"/>
              </a:rPr>
              <a:t>Миньоны и лесные монстры</a:t>
            </a:r>
            <a:endParaRPr lang="ru-RU" dirty="0"/>
          </a:p>
          <a:p>
            <a:r>
              <a:rPr lang="ru-RU" dirty="0" smtClean="0">
                <a:hlinkClick r:id="rId7" action="ppaction://hlinksldjump"/>
              </a:rPr>
              <a:t>Строения</a:t>
            </a:r>
            <a:endParaRPr lang="ru-RU" dirty="0" smtClean="0"/>
          </a:p>
          <a:p>
            <a:r>
              <a:rPr lang="ru-RU" dirty="0" smtClean="0">
                <a:hlinkClick r:id="rId8" action="ppaction://hlinksldjump"/>
              </a:rPr>
              <a:t>Вывод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9" action="ppaction://hlinksldjump"/>
              </a:rPr>
              <a:t>Список использованных источников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3263955"/>
      </p:ext>
    </p:extLst>
  </p:cSld>
  <p:clrMapOvr>
    <a:masterClrMapping/>
  </p:clrMapOvr>
  <p:transition spd="slow" advTm="992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7"/>
            <a:ext cx="9683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  <a:latin typeface="rubik"/>
              </a:rPr>
              <a:t>Башня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— это массивное оборонительное сооружение, располагающееся на 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линиях.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Башни защищают подходы к Нексусу от вражеским миньонов и чемпионов. Пока башни, защищающие Нексус, не уничтожены, тот остается неуязвимым к атакам чемпионов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.</a:t>
            </a: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b="1" dirty="0"/>
              <a:t>Ингибитор</a:t>
            </a:r>
            <a:r>
              <a:rPr lang="ru-RU" dirty="0"/>
              <a:t> </a:t>
            </a:r>
            <a:r>
              <a:rPr lang="ru-RU" dirty="0" smtClean="0"/>
              <a:t>- </a:t>
            </a:r>
            <a:r>
              <a:rPr lang="ru-RU" dirty="0"/>
              <a:t>это строение, которое блокирует появление вражеских суперминьонов на этой линии. Ингибиторы команды расположены на её базе под защитой башни. Прежде чем получить доступ к вражеским башням Нексуса и самому Нексусу, нужно уничтожить хотя бы один ингибитор.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9218" name="Picture 2" descr="https://static.wikia.nocookie.net/leagueoflegends/images/c/c4/Tower.png/revision/latest/scale-to-width-down/306?cb=2021010804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24" y="2298987"/>
            <a:ext cx="1537517" cy="2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wikia.nocookie.net/leagueoflegends/images/9/99/Inhibitor.png/revision/latest/scale-to-width-down/200?cb=201411262134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30" y="4709588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6039"/>
      </p:ext>
    </p:extLst>
  </p:cSld>
  <p:clrMapOvr>
    <a:masterClrMapping/>
  </p:clrMapOvr>
  <p:transition spd="slow" advTm="3706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СТРОЕНИЯ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6"/>
            <a:ext cx="675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Нексус</a:t>
            </a:r>
            <a:r>
              <a:rPr lang="ru-RU" dirty="0"/>
              <a:t> </a:t>
            </a:r>
            <a:r>
              <a:rPr lang="ru-RU" dirty="0" smtClean="0"/>
              <a:t>― </a:t>
            </a:r>
            <a:r>
              <a:rPr lang="ru-RU" dirty="0"/>
              <a:t>это ключевое строение на </a:t>
            </a:r>
            <a:r>
              <a:rPr lang="ru-RU" dirty="0" smtClean="0"/>
              <a:t>карте. </a:t>
            </a:r>
            <a:r>
              <a:rPr lang="ru-RU" dirty="0"/>
              <a:t>Уничтожение Нексуса обозначает конец игры: команда, уничтожившая Нексус, объявляется победителем в матче, их противники - проигравшими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1266" name="Picture 2" descr="https://static.wikia.nocookie.net/leagueoflegends/images/5/58/Blue_Nexus.png/revision/latest/scale-to-width-down/290?cb=2021070600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2516776"/>
            <a:ext cx="4346030" cy="3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24422"/>
      </p:ext>
    </p:extLst>
  </p:cSld>
  <p:clrMapOvr>
    <a:masterClrMapping/>
  </p:clrMapOvr>
  <p:transition spd="slow" advTm="2184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2" y="2516776"/>
            <a:ext cx="1219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chemeClr val="tx2"/>
                </a:solidFill>
                <a:latin typeface="+mj-lt"/>
              </a:rPr>
              <a:t>League of Legends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как один из самых популярных представителей жанра видеоигр 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MOBA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наполнен множеством компонентов, самые важные из которых были представлены в данном докладе. 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161493"/>
      </p:ext>
    </p:extLst>
  </p:cSld>
  <p:clrMapOvr>
    <a:masterClrMapping/>
  </p:clrMapOvr>
  <p:transition spd="slow" advTm="3834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522514"/>
            <a:ext cx="9243080" cy="1158118"/>
          </a:xfrm>
        </p:spPr>
        <p:txBody>
          <a:bodyPr/>
          <a:lstStyle/>
          <a:p>
            <a:r>
              <a:rPr lang="ru-RU" dirty="0" smtClean="0"/>
              <a:t>СПИСОК ИСПОЛЬЗОВАННЫХ ИСТОЧНИКОВ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2183" y="2560320"/>
            <a:ext cx="11416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League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Legends</a:t>
            </a:r>
            <a:r>
              <a:rPr lang="ru-RU" dirty="0"/>
              <a:t> Вики. : [Электронный ресурс]. URL: https://leagueoflegends.fandom.com/ru/wiki/League_of_Legends_Wiki (дата обращения 2022)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127086"/>
      </p:ext>
    </p:extLst>
  </p:cSld>
  <p:clrMapOvr>
    <a:masterClrMapping/>
  </p:clrMapOvr>
  <p:transition spd="slow" advTm="278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9722052" cy="4023723"/>
          </a:xfrm>
        </p:spPr>
        <p:txBody>
          <a:bodyPr>
            <a:normAutofit/>
          </a:bodyPr>
          <a:lstStyle/>
          <a:p>
            <a:r>
              <a:rPr lang="ru-RU" b="1" i="1" dirty="0"/>
              <a:t>League </a:t>
            </a:r>
            <a:r>
              <a:rPr lang="ru-RU" b="1" i="1" dirty="0" err="1"/>
              <a:t>of</a:t>
            </a:r>
            <a:r>
              <a:rPr lang="ru-RU" b="1" i="1" dirty="0"/>
              <a:t> </a:t>
            </a:r>
            <a:r>
              <a:rPr lang="ru-RU" b="1" i="1" dirty="0" err="1" smtClean="0"/>
              <a:t>Legends</a:t>
            </a:r>
            <a:r>
              <a:rPr lang="ru-RU" dirty="0" smtClean="0"/>
              <a:t>, сокращённо</a:t>
            </a:r>
            <a:r>
              <a:rPr lang="ru-RU" dirty="0"/>
              <a:t> </a:t>
            </a:r>
            <a:r>
              <a:rPr lang="ru-RU" b="1" dirty="0" err="1"/>
              <a:t>LoL</a:t>
            </a:r>
            <a:r>
              <a:rPr lang="ru-RU" dirty="0"/>
              <a:t> — многопользовательская компьютерная игра в жанре MOBA, разработанная и выпущенная американской компанией Riot </a:t>
            </a:r>
            <a:r>
              <a:rPr lang="ru-RU" dirty="0" err="1"/>
              <a:t>Games</a:t>
            </a:r>
            <a:r>
              <a:rPr lang="ru-RU" dirty="0"/>
              <a:t> в 2009 </a:t>
            </a:r>
            <a:r>
              <a:rPr lang="ru-RU" dirty="0" smtClean="0"/>
              <a:t>году. </a:t>
            </a:r>
            <a:r>
              <a:rPr lang="ru-RU" dirty="0"/>
              <a:t>Игра была разработана по образу и подобию DotA — пользовательской карты </a:t>
            </a:r>
            <a:r>
              <a:rPr lang="ru-RU" dirty="0" smtClean="0"/>
              <a:t>для</a:t>
            </a:r>
            <a:r>
              <a:rPr lang="ru-RU" dirty="0"/>
              <a:t> </a:t>
            </a:r>
            <a:r>
              <a:rPr lang="ru-RU" i="1" dirty="0"/>
              <a:t>Warcraft III</a:t>
            </a:r>
            <a:r>
              <a:rPr lang="ru-RU" dirty="0"/>
              <a:t>. Она распространяется бесплатно, по модели </a:t>
            </a:r>
            <a:r>
              <a:rPr lang="ru-RU" dirty="0" smtClean="0"/>
              <a:t>free-to-play.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091438"/>
      </p:ext>
    </p:extLst>
  </p:cSld>
  <p:clrMapOvr>
    <a:masterClrMapping/>
  </p:clrMapOvr>
  <p:transition spd="slow" advTm="32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ru-RU" dirty="0"/>
              <a:t>ходе каждого матча игры две команды по пять игроков противостоят друг другу на карте особого вида; каждый игрок управляет одним персонажем-«чемпионом» — эти чемпионы отличаются характеристиками и способностями и лучше подходят для той или иной роли в команде. В течение матча чемпионы зарабатывают очки опыта и золото, могут получать новые способности, улучшать свои характеристики и приобретать предметы. В основном режиме игры каждая команда должна уничтожить вражеский «нексус» — особое ценное сооружение на карте — и не дать команде противника уничтожить свой нексус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3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"/>
    </mc:Choice>
    <mc:Fallback xmlns="">
      <p:transition spd="slow" advTm="393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ВНУТРИИГРОВОЙ КОММЕНТАТОР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154954" y="2603500"/>
            <a:ext cx="9909286" cy="979285"/>
          </a:xfrm>
        </p:spPr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en-US" dirty="0" err="1" smtClean="0"/>
              <a:t>LoL</a:t>
            </a:r>
            <a:r>
              <a:rPr lang="en-US" dirty="0" smtClean="0"/>
              <a:t> </a:t>
            </a:r>
            <a:r>
              <a:rPr lang="ru-RU" dirty="0"/>
              <a:t>имеется </a:t>
            </a:r>
            <a:r>
              <a:rPr lang="ru-RU" dirty="0" err="1" smtClean="0"/>
              <a:t>внутри</a:t>
            </a:r>
            <a:r>
              <a:rPr lang="ru-RU" dirty="0" err="1"/>
              <a:t>и</a:t>
            </a:r>
            <a:r>
              <a:rPr lang="ru-RU" dirty="0" err="1" smtClean="0"/>
              <a:t>гровой</a:t>
            </a:r>
            <a:r>
              <a:rPr lang="ru-RU" dirty="0" smtClean="0"/>
              <a:t> комментатор, фразы которого предоставлены в видео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7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9120" y="3298673"/>
            <a:ext cx="4572000" cy="3429000"/>
          </a:xfrm>
          <a:prstGeom prst="rect">
            <a:avLst/>
          </a:prstGeom>
        </p:spPr>
      </p:pic>
      <p:sp>
        <p:nvSpPr>
          <p:cNvPr id="3" name="Управляющая кнопка: далее 2">
            <a:hlinkClick r:id="" action="ppaction://hlinkshowjump?jump=nextslide" highlightClick="1"/>
          </p:cNvPr>
          <p:cNvSpPr/>
          <p:nvPr/>
        </p:nvSpPr>
        <p:spPr>
          <a:xfrm>
            <a:off x="10740044" y="5896401"/>
            <a:ext cx="839585" cy="60682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90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57"/>
    </mc:Choice>
    <mc:Fallback xmlns="">
      <p:transition spd="slow" advTm="121257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736" objId="7"/>
        <p14:pauseEvt time="119003" objId="7"/>
        <p14:triggerEvt type="onClick" time="119003" objId="7"/>
        <p14:stopEvt time="121257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Предмет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особый артефакт или объект связанный с историей </a:t>
            </a:r>
            <a:r>
              <a:rPr lang="ru-RU" dirty="0">
                <a:solidFill>
                  <a:schemeClr val="tx2"/>
                </a:solidFill>
                <a:hlinkClick r:id="rId2"/>
              </a:rPr>
              <a:t>Рунтерры</a:t>
            </a:r>
            <a:r>
              <a:rPr lang="ru-RU" dirty="0">
                <a:solidFill>
                  <a:schemeClr val="tx2"/>
                </a:solidFill>
              </a:rPr>
              <a:t>, который благодаря своим волшебным свойствам используется чемпионами на различных Полях Правосудия.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3"/>
    </mc:Choice>
    <mc:Fallback xmlns="">
      <p:transition spd="slow" advTm="223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ТОРГОВЕЦ И ИНТВЕНТАРЬ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87923" y="2603498"/>
            <a:ext cx="6440786" cy="510358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 smtClean="0">
                <a:solidFill>
                  <a:schemeClr val="tx1"/>
                </a:solidFill>
              </a:rPr>
              <a:t>Чемпионы </a:t>
            </a:r>
            <a:r>
              <a:rPr lang="ru-RU" dirty="0">
                <a:solidFill>
                  <a:schemeClr val="tx1"/>
                </a:solidFill>
              </a:rPr>
              <a:t>могут носить до шести предметов одновременно, а также один аксессуар, что заставляет их тщательно определять приоритеты, оценивать свои сильные и слабые стороны и на основе этих знаний выбирать подходящий набор предметов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fontAlgn="base"/>
            <a:endParaRPr lang="ru-RU" dirty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Большинство предметов покупаются у торговца рядом с платформой призывателя. Если при покупке была совершена ошибка, их можно вернуть с полным возвратом золота или продать по уменьшенной цене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ru-RU" dirty="0" smtClean="0">
              <a:solidFill>
                <a:schemeClr val="tx1"/>
              </a:solidFill>
            </a:endParaRPr>
          </a:p>
          <a:p>
            <a:pPr fontAlgn="base"/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/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70" y="2394495"/>
            <a:ext cx="3495870" cy="2165641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445623" y="3840480"/>
            <a:ext cx="508580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70" y="5155474"/>
            <a:ext cx="4292295" cy="10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89095"/>
      </p:ext>
    </p:extLst>
  </p:cSld>
  <p:clrMapOvr>
    <a:masterClrMapping/>
  </p:clrMapOvr>
  <p:transition spd="slow" advTm="701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03499"/>
            <a:ext cx="12192000" cy="4363357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ru-RU" dirty="0" smtClean="0">
                <a:solidFill>
                  <a:schemeClr val="tx1"/>
                </a:solidFill>
              </a:rPr>
              <a:t>По </a:t>
            </a:r>
            <a:r>
              <a:rPr lang="ru-RU" b="1" dirty="0" smtClean="0">
                <a:solidFill>
                  <a:schemeClr val="tx1"/>
                </a:solidFill>
              </a:rPr>
              <a:t>рангу</a:t>
            </a:r>
            <a:r>
              <a:rPr lang="ru-RU" dirty="0" smtClean="0">
                <a:solidFill>
                  <a:schemeClr val="tx1"/>
                </a:solidFill>
              </a:rPr>
              <a:t> все предметы можно разделить на следующие категории: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Начальные предметы — это предметы, которые не требуют компонентов, но и не могут быть улучшены. Со временем их приходится продавать, поскольку их вклад в характеристики чемпиона становится слишком низким.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Расходуемые предметы — это предметы, которые можно использовать для получения их эффектов. Расходуемые предметы можно складировать в одну ячейку инвентаря, но каждая активация такого предмета расходует запас.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Аксессуары — это особые предметы, располагающийся в седьмой ячейке инвентаря. На место аксессуара нельзя поставить предмет из другой категории, нельзя иметь больше одного аксессуара.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Предоставляемые предметы — это предметы, которые нельзя купить в магазине. Чтобы его получить, нужно выполнить определенное условие: взять определенную руну.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Чемпионские предметы — это предметы, которые доступны эксклюзивно одному чемпиону.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Обувь – предметы увеличивающие скорость передвижения, при улучшении дают дополнительный бонус к характеристикам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Базовые предметы — это предметы, которые входят в состав других предметов, но сами не требуют никаких компонентов.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Эпические предметы — имеют некоторый состав из одного и более базового предмета, но и сами являются частью некоторого предмета.</a:t>
            </a:r>
          </a:p>
          <a:p>
            <a:pPr fontAlgn="base"/>
            <a:r>
              <a:rPr lang="ru-RU" dirty="0" smtClean="0">
                <a:solidFill>
                  <a:schemeClr val="tx1"/>
                </a:solidFill>
              </a:rPr>
              <a:t>Легендарные предметы — имеют некоторый состав, содержащий базовые или эпические предметы, но сами не могут быть улучшены.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35284"/>
      </p:ext>
    </p:extLst>
  </p:cSld>
  <p:clrMapOvr>
    <a:masterClrMapping/>
  </p:clrMapOvr>
  <p:transition spd="slow" advTm="6042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ru-RU" dirty="0" smtClean="0"/>
              <a:t>ЭФФЕКТЫ ПРЕДМЕТОВ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ru-RU" dirty="0">
                <a:solidFill>
                  <a:schemeClr val="tx1"/>
                </a:solidFill>
              </a:rPr>
              <a:t>Увеличение характеристик чемпиона. По количеству предоставляемых характеристик можно вычислить стоимость характеристик предмета и выгодность его покупки.</a:t>
            </a: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Пассивный эффект - это эффект, который срабатывают автоматически подобно пассивным умениям чемпиона. Он может действовать как постоянно, так и иметь условие запуска.</a:t>
            </a:r>
          </a:p>
          <a:p>
            <a:pPr lvl="1" fontAlgn="base"/>
            <a:r>
              <a:rPr lang="ru-RU" dirty="0">
                <a:solidFill>
                  <a:schemeClr val="tx1"/>
                </a:solidFill>
              </a:rPr>
              <a:t>Мифический пассивный эффект имеют только мифические предметы и действуют на легендарные предметы в инвентаре владельца.</a:t>
            </a: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Активный (активируемый) эффект - это эффект, который необходимо задействовать вручную подобно активируемым умениям чемпиона. Для активации предмета необходимо нажать цифру, соответствующую номеру предмета в </a:t>
            </a:r>
            <a:r>
              <a:rPr lang="ru-RU" dirty="0" smtClean="0">
                <a:solidFill>
                  <a:schemeClr val="tx1"/>
                </a:solidFill>
              </a:rPr>
              <a:t>инвентаре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pPr fontAlgn="base"/>
            <a:r>
              <a:rPr lang="ru-RU" dirty="0">
                <a:solidFill>
                  <a:schemeClr val="tx1"/>
                </a:solidFill>
              </a:rPr>
              <a:t>Аура - это пассивный благотворный или негативный эффект, который автоматически действует в некоторой области вокруг </a:t>
            </a:r>
            <a:r>
              <a:rPr lang="ru-RU" dirty="0" smtClean="0">
                <a:solidFill>
                  <a:schemeClr val="tx1"/>
                </a:solidFill>
              </a:rPr>
              <a:t>чемпиона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230786"/>
      </p:ext>
    </p:extLst>
  </p:cSld>
  <p:clrMapOvr>
    <a:masterClrMapping/>
  </p:clrMapOvr>
  <p:transition spd="slow" advTm="3385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331</TotalTime>
  <Words>550</Words>
  <Application>Microsoft Office PowerPoint</Application>
  <PresentationFormat>Широкоэкранный</PresentationFormat>
  <Paragraphs>101</Paragraphs>
  <Slides>23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rubik</vt:lpstr>
      <vt:lpstr>Wingdings 3</vt:lpstr>
      <vt:lpstr>Совет директоров</vt:lpstr>
      <vt:lpstr>Механики League of legends</vt:lpstr>
      <vt:lpstr>Содержание</vt:lpstr>
      <vt:lpstr>ВВЕДЕНИЕ</vt:lpstr>
      <vt:lpstr>ВВЕДЕНИЕ</vt:lpstr>
      <vt:lpstr>ВНУТРИИГРОВОЙ КОММЕНТАТОР</vt:lpstr>
      <vt:lpstr>ПРЕДМЕТЫ</vt:lpstr>
      <vt:lpstr>ТОРГОВЕЦ И ИНТВЕНТАРЬ</vt:lpstr>
      <vt:lpstr>РАНГ</vt:lpstr>
      <vt:lpstr>ЭФФЕКТЫ ПРЕДМЕТОВ</vt:lpstr>
      <vt:lpstr>РУНЫ</vt:lpstr>
      <vt:lpstr>ОСНОВЫ</vt:lpstr>
      <vt:lpstr>ЗАКЛИНАНИЕ ПРИЗЫВАТЕЛЯ</vt:lpstr>
      <vt:lpstr>ОПИСАНИЕ</vt:lpstr>
      <vt:lpstr>МИНЬОНЫ И ЛЕСНЫЕ МОНСТРЫ  </vt:lpstr>
      <vt:lpstr>РОЛИ МИНЬИОНОВ И МОНСТРОВ</vt:lpstr>
      <vt:lpstr>ВИДЫ МИНЬОНОВ </vt:lpstr>
      <vt:lpstr>ЛЕСНЫЕ МОНСТРЫ</vt:lpstr>
      <vt:lpstr>КЛАССИФИКАЦИЯ МОНСТРОВ</vt:lpstr>
      <vt:lpstr>СТРОЕНИЯ</vt:lpstr>
      <vt:lpstr>СТРОЕНИЯ</vt:lpstr>
      <vt:lpstr>СТРОЕНИЯ</vt:lpstr>
      <vt:lpstr>ВЫВОД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Умный дом</dc:title>
  <dc:creator>Виталий Демьянцев</dc:creator>
  <cp:lastModifiedBy>Демьянцев Виталий Владиславович</cp:lastModifiedBy>
  <cp:revision>40</cp:revision>
  <dcterms:created xsi:type="dcterms:W3CDTF">2022-04-11T17:03:13Z</dcterms:created>
  <dcterms:modified xsi:type="dcterms:W3CDTF">2022-05-18T09:15:15Z</dcterms:modified>
</cp:coreProperties>
</file>